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92663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074C2-9966-44FE-A3E4-A32B9C6AEF54}" type="slidenum">
              <a:rPr lang="es-ES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154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D3898-6B1C-46D8-884D-083BD911F69D}" type="slidenum">
              <a:rPr lang="es-ES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121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9C9AD-7A12-4F41-87E5-19A75B144E94}" type="slidenum">
              <a:rPr lang="es-ES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477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E5601-2D2C-4A73-931C-30CEB477343B}" type="slidenum">
              <a:rPr lang="es-ES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45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BF307-C6F2-4CEE-9702-6BABE50996CD}" type="slidenum">
              <a:rPr lang="es-ES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278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96758D-6B39-4D11-8891-13D4C8EF088B}" type="slidenum">
              <a:rPr lang="es-ES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276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sl-SI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sl-SI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6FCF2-2F70-419F-B6B3-17751325C8DA}" type="slidenum">
              <a:rPr lang="es-ES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452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sl-SI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sl-SI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A99C7-EC47-4D75-BE50-4009A49C4B92}" type="slidenum">
              <a:rPr lang="es-ES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134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sl-SI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sl-SI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94B1E-8363-4E38-84FC-70EE898BE12F}" type="slidenum">
              <a:rPr lang="es-ES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815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13D30-6858-4F0C-B791-565F956BFF69}" type="slidenum">
              <a:rPr lang="es-ES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641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6D1C2-209A-4901-9557-EF059F221806}" type="slidenum">
              <a:rPr lang="es-ES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22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sl-SI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sl-SI"/>
              <a:t>Haga clic para modificar el estilo de texto del patrón</a:t>
            </a:r>
          </a:p>
          <a:p>
            <a:pPr lvl="1"/>
            <a:r>
              <a:rPr lang="es-ES" altLang="sl-SI"/>
              <a:t>Segundo nivel</a:t>
            </a:r>
          </a:p>
          <a:p>
            <a:pPr lvl="2"/>
            <a:r>
              <a:rPr lang="es-ES" altLang="sl-SI"/>
              <a:t>Tercer nivel</a:t>
            </a:r>
          </a:p>
          <a:p>
            <a:pPr lvl="3"/>
            <a:r>
              <a:rPr lang="es-ES" altLang="sl-SI"/>
              <a:t>Cuarto nivel</a:t>
            </a:r>
          </a:p>
          <a:p>
            <a:pPr lvl="4"/>
            <a:r>
              <a:rPr lang="es-ES" altLang="sl-SI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sl-SI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sl-SI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24CB28-6671-4E08-A9F6-BB3B0323F863}" type="slidenum">
              <a:rPr lang="es-ES" altLang="sl-S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896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3"/>
          <p:cNvSpPr>
            <a:spLocks noChangeArrowheads="1"/>
          </p:cNvSpPr>
          <p:nvPr/>
        </p:nvSpPr>
        <p:spPr bwMode="auto">
          <a:xfrm>
            <a:off x="2279577" y="-6465"/>
            <a:ext cx="2735263" cy="914400"/>
          </a:xfrm>
          <a:prstGeom prst="rect">
            <a:avLst/>
          </a:prstGeom>
          <a:solidFill>
            <a:srgbClr val="C00000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sl-SI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CSD Maribor</a:t>
            </a:r>
            <a:r>
              <a:rPr lang="sl-SI" altLang="sl-SI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sl-SI" sz="10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DIREKTOR</a:t>
            </a:r>
            <a:r>
              <a:rPr lang="sl-SI" altLang="sl-SI" sz="10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sl-SI" altLang="sl-SI" sz="1000" b="1" dirty="0">
                <a:solidFill>
                  <a:srgbClr val="FFFFFF"/>
                </a:solidFill>
                <a:latin typeface="Calibri" panose="020F0502020204030204" pitchFamily="34" charset="0"/>
              </a:rPr>
              <a:t>(I.)</a:t>
            </a:r>
            <a:endParaRPr lang="es-ES" altLang="sl-SI" dirty="0">
              <a:solidFill>
                <a:srgbClr val="000000"/>
              </a:solidFill>
            </a:endParaRPr>
          </a:p>
        </p:txBody>
      </p:sp>
      <p:sp>
        <p:nvSpPr>
          <p:cNvPr id="5" name="Pravokotnik 15"/>
          <p:cNvSpPr>
            <a:spLocks noChangeArrowheads="1"/>
          </p:cNvSpPr>
          <p:nvPr/>
        </p:nvSpPr>
        <p:spPr bwMode="auto">
          <a:xfrm>
            <a:off x="4764080" y="1735267"/>
            <a:ext cx="1740046" cy="546237"/>
          </a:xfrm>
          <a:prstGeom prst="rect">
            <a:avLst/>
          </a:prstGeom>
          <a:gradFill flip="none" rotWithShape="1">
            <a:gsLst>
              <a:gs pos="55500">
                <a:srgbClr val="D8B5B6"/>
              </a:gs>
              <a:gs pos="37000">
                <a:srgbClr val="D07979"/>
              </a:gs>
              <a:gs pos="0">
                <a:srgbClr val="C000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sl-SI" altLang="sl-SI" sz="16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sl-SI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Skupne strokovne službe</a:t>
            </a:r>
            <a:endParaRPr lang="sl-SI" altLang="sl-SI" sz="12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l-SI" altLang="sl-SI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(III.)</a:t>
            </a:r>
            <a:endParaRPr lang="es-ES" altLang="sl-SI" sz="12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sl-SI" dirty="0">
              <a:solidFill>
                <a:srgbClr val="000000"/>
              </a:solidFill>
            </a:endParaRPr>
          </a:p>
        </p:txBody>
      </p:sp>
      <p:sp>
        <p:nvSpPr>
          <p:cNvPr id="6" name="Pravokotnik 5"/>
          <p:cNvSpPr>
            <a:spLocks noChangeArrowheads="1"/>
          </p:cNvSpPr>
          <p:nvPr/>
        </p:nvSpPr>
        <p:spPr bwMode="auto">
          <a:xfrm>
            <a:off x="2135140" y="2096029"/>
            <a:ext cx="1375835" cy="585667"/>
          </a:xfrm>
          <a:prstGeom prst="rect">
            <a:avLst/>
          </a:prstGeom>
          <a:solidFill>
            <a:srgbClr val="FFFFFF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sl-SI" sz="12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Enota Maribor Center</a:t>
            </a:r>
            <a:endParaRPr lang="sl-SI" altLang="sl-SI" sz="1200" dirty="0">
              <a:solidFill>
                <a:srgbClr val="C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l-SI" altLang="sl-SI" sz="1200" dirty="0">
                <a:solidFill>
                  <a:srgbClr val="C00000"/>
                </a:solidFill>
                <a:latin typeface="Calibri" panose="020F0502020204030204" pitchFamily="34" charset="0"/>
              </a:rPr>
              <a:t>V./1</a:t>
            </a:r>
            <a:endParaRPr lang="es-ES" altLang="sl-SI" sz="1200" dirty="0">
              <a:solidFill>
                <a:srgbClr val="000000"/>
              </a:solidFill>
            </a:endParaRPr>
          </a:p>
        </p:txBody>
      </p:sp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8269010" y="1262395"/>
            <a:ext cx="2219325" cy="495300"/>
          </a:xfrm>
          <a:prstGeom prst="rect">
            <a:avLst/>
          </a:prstGeom>
          <a:gradFill>
            <a:gsLst>
              <a:gs pos="0">
                <a:srgbClr val="C000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l-SI" altLang="sl-SI" sz="1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Skupne splošne službe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l-SI" altLang="sl-SI" sz="1600" dirty="0">
                <a:solidFill>
                  <a:srgbClr val="000000"/>
                </a:solidFill>
                <a:latin typeface="Calibri" panose="020F0502020204030204" pitchFamily="34" charset="0"/>
              </a:rPr>
              <a:t>(II.)</a:t>
            </a:r>
          </a:p>
        </p:txBody>
      </p:sp>
      <p:cxnSp>
        <p:nvCxnSpPr>
          <p:cNvPr id="9" name="Raven povezovalnik 8"/>
          <p:cNvCxnSpPr/>
          <p:nvPr/>
        </p:nvCxnSpPr>
        <p:spPr>
          <a:xfrm flipH="1">
            <a:off x="1777056" y="700035"/>
            <a:ext cx="59358" cy="507574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en povezovalnik 9"/>
          <p:cNvCxnSpPr/>
          <p:nvPr/>
        </p:nvCxnSpPr>
        <p:spPr>
          <a:xfrm>
            <a:off x="1838644" y="737056"/>
            <a:ext cx="44093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en povezovalnik 10"/>
          <p:cNvCxnSpPr/>
          <p:nvPr/>
        </p:nvCxnSpPr>
        <p:spPr>
          <a:xfrm flipV="1">
            <a:off x="1841506" y="2457210"/>
            <a:ext cx="217603" cy="24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ravokotnik 8"/>
          <p:cNvSpPr>
            <a:spLocks noChangeArrowheads="1"/>
          </p:cNvSpPr>
          <p:nvPr/>
        </p:nvSpPr>
        <p:spPr bwMode="auto">
          <a:xfrm>
            <a:off x="2135141" y="2793653"/>
            <a:ext cx="1375834" cy="567388"/>
          </a:xfrm>
          <a:prstGeom prst="rect">
            <a:avLst/>
          </a:prstGeom>
          <a:solidFill>
            <a:srgbClr val="FFFFFF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sl-SI" sz="1200" dirty="0">
                <a:solidFill>
                  <a:srgbClr val="660066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Enota Maribor Tezno</a:t>
            </a:r>
            <a:endParaRPr lang="sl-SI" altLang="sl-SI" sz="1200" dirty="0">
              <a:solidFill>
                <a:srgbClr val="660066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l-SI" altLang="sl-SI" sz="1200" dirty="0">
                <a:solidFill>
                  <a:srgbClr val="660066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V./2</a:t>
            </a:r>
            <a:r>
              <a:rPr lang="es-ES" altLang="sl-SI" sz="1200" dirty="0">
                <a:solidFill>
                  <a:srgbClr val="660066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s-ES" altLang="sl-SI" sz="1200" dirty="0">
              <a:solidFill>
                <a:srgbClr val="000000"/>
              </a:solidFill>
            </a:endParaRPr>
          </a:p>
        </p:txBody>
      </p:sp>
      <p:sp>
        <p:nvSpPr>
          <p:cNvPr id="13" name="Pravokotnik 11"/>
          <p:cNvSpPr>
            <a:spLocks noChangeArrowheads="1"/>
          </p:cNvSpPr>
          <p:nvPr/>
        </p:nvSpPr>
        <p:spPr bwMode="auto">
          <a:xfrm rot="10800000" flipV="1">
            <a:off x="2123218" y="4146549"/>
            <a:ext cx="1369898" cy="526433"/>
          </a:xfrm>
          <a:prstGeom prst="rect">
            <a:avLst/>
          </a:prstGeom>
          <a:solidFill>
            <a:srgbClr val="FFFFFF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sl-SI" sz="12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Enota Pesnica</a:t>
            </a:r>
            <a:endParaRPr lang="sl-SI" altLang="sl-SI" sz="1200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l-SI" altLang="sl-SI" sz="1200" dirty="0">
                <a:solidFill>
                  <a:srgbClr val="00B050"/>
                </a:solidFill>
                <a:latin typeface="Calibri" panose="020F0502020204030204" pitchFamily="34" charset="0"/>
              </a:rPr>
              <a:t>V./4</a:t>
            </a:r>
            <a:endParaRPr lang="es-ES" altLang="sl-SI" sz="1200" dirty="0">
              <a:solidFill>
                <a:srgbClr val="000000"/>
              </a:solidFill>
            </a:endParaRPr>
          </a:p>
        </p:txBody>
      </p:sp>
      <p:sp>
        <p:nvSpPr>
          <p:cNvPr id="14" name="Pravokotnik 14"/>
          <p:cNvSpPr>
            <a:spLocks noChangeArrowheads="1"/>
          </p:cNvSpPr>
          <p:nvPr/>
        </p:nvSpPr>
        <p:spPr bwMode="auto">
          <a:xfrm>
            <a:off x="2123218" y="4816861"/>
            <a:ext cx="1346336" cy="506927"/>
          </a:xfrm>
          <a:prstGeom prst="rect">
            <a:avLst/>
          </a:prstGeom>
          <a:solidFill>
            <a:srgbClr val="FFFFFF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sl-SI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Enota Ru</a:t>
            </a:r>
            <a:r>
              <a:rPr lang="es-ES" altLang="sl-SI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š</a:t>
            </a:r>
            <a:r>
              <a:rPr lang="es-ES" altLang="sl-SI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</a:t>
            </a:r>
            <a:endParaRPr lang="sl-SI" altLang="sl-SI" sz="12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l-SI" altLang="sl-SI" sz="1200" dirty="0">
                <a:solidFill>
                  <a:srgbClr val="002060"/>
                </a:solidFill>
                <a:latin typeface="Calibri" panose="020F0502020204030204" pitchFamily="34" charset="0"/>
              </a:rPr>
              <a:t>V./5</a:t>
            </a:r>
            <a:endParaRPr lang="es-ES" altLang="sl-SI" sz="1200" dirty="0">
              <a:solidFill>
                <a:srgbClr val="000000"/>
              </a:solidFill>
            </a:endParaRPr>
          </a:p>
        </p:txBody>
      </p:sp>
      <p:sp>
        <p:nvSpPr>
          <p:cNvPr id="15" name="Pravokotnik 18"/>
          <p:cNvSpPr>
            <a:spLocks noChangeArrowheads="1"/>
          </p:cNvSpPr>
          <p:nvPr/>
        </p:nvSpPr>
        <p:spPr bwMode="auto">
          <a:xfrm>
            <a:off x="2094567" y="5506699"/>
            <a:ext cx="1379125" cy="627762"/>
          </a:xfrm>
          <a:prstGeom prst="rect">
            <a:avLst/>
          </a:prstGeom>
          <a:solidFill>
            <a:srgbClr val="FFFFFF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sl-SI" sz="1200" dirty="0">
                <a:solidFill>
                  <a:srgbClr val="FF00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Enota Slovenska Bistrica</a:t>
            </a:r>
            <a:endParaRPr lang="sl-SI" altLang="sl-SI" sz="1200" dirty="0">
              <a:solidFill>
                <a:srgbClr val="FF00FF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l-SI" altLang="sl-SI" sz="1200" dirty="0">
                <a:solidFill>
                  <a:srgbClr val="FF00FF"/>
                </a:solidFill>
                <a:latin typeface="Calibri" panose="020F0502020204030204" pitchFamily="34" charset="0"/>
              </a:rPr>
              <a:t>V./6</a:t>
            </a:r>
            <a:endParaRPr lang="es-ES" altLang="sl-SI" sz="1200" dirty="0">
              <a:solidFill>
                <a:srgbClr val="000000"/>
              </a:solidFill>
            </a:endParaRPr>
          </a:p>
        </p:txBody>
      </p:sp>
      <p:sp>
        <p:nvSpPr>
          <p:cNvPr id="16" name="Pravokotnik 21"/>
          <p:cNvSpPr>
            <a:spLocks noChangeArrowheads="1"/>
          </p:cNvSpPr>
          <p:nvPr/>
        </p:nvSpPr>
        <p:spPr bwMode="auto">
          <a:xfrm>
            <a:off x="2129365" y="3468278"/>
            <a:ext cx="1379125" cy="506408"/>
          </a:xfrm>
          <a:prstGeom prst="rect">
            <a:avLst/>
          </a:prstGeom>
          <a:solidFill>
            <a:srgbClr val="FFFFFF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sl-SI" sz="1200" dirty="0">
                <a:solidFill>
                  <a:srgbClr val="422C16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Enota Lenart</a:t>
            </a:r>
            <a:endParaRPr lang="sl-SI" altLang="sl-SI" sz="1200" dirty="0">
              <a:solidFill>
                <a:srgbClr val="422C16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l-SI" altLang="sl-SI" sz="1200" dirty="0">
                <a:solidFill>
                  <a:srgbClr val="422C16"/>
                </a:solidFill>
                <a:latin typeface="Calibri" panose="020F0502020204030204" pitchFamily="34" charset="0"/>
              </a:rPr>
              <a:t>V./3</a:t>
            </a:r>
            <a:endParaRPr lang="es-ES" altLang="sl-SI" sz="1200" dirty="0">
              <a:solidFill>
                <a:srgbClr val="000000"/>
              </a:solidFill>
            </a:endParaRPr>
          </a:p>
        </p:txBody>
      </p:sp>
      <p:cxnSp>
        <p:nvCxnSpPr>
          <p:cNvPr id="17" name="Raven povezovalnik 16"/>
          <p:cNvCxnSpPr/>
          <p:nvPr/>
        </p:nvCxnSpPr>
        <p:spPr>
          <a:xfrm flipV="1">
            <a:off x="1841507" y="3093797"/>
            <a:ext cx="217603" cy="242"/>
          </a:xfrm>
          <a:prstGeom prst="line">
            <a:avLst/>
          </a:prstGeom>
          <a:noFill/>
          <a:ln w="76200" cap="flat" cmpd="sng" algn="ctr">
            <a:solidFill>
              <a:schemeClr val="tx1"/>
            </a:solidFill>
            <a:prstDash val="solid"/>
            <a:miter lim="800000"/>
          </a:ln>
          <a:effectLst/>
        </p:spPr>
      </p:cxnSp>
      <p:cxnSp>
        <p:nvCxnSpPr>
          <p:cNvPr id="18" name="Raven povezovalnik 17"/>
          <p:cNvCxnSpPr/>
          <p:nvPr/>
        </p:nvCxnSpPr>
        <p:spPr>
          <a:xfrm flipV="1">
            <a:off x="1834069" y="3730626"/>
            <a:ext cx="225040" cy="11112"/>
          </a:xfrm>
          <a:prstGeom prst="line">
            <a:avLst/>
          </a:prstGeom>
          <a:noFill/>
          <a:ln w="76200" cap="flat" cmpd="sng" algn="ctr">
            <a:solidFill>
              <a:schemeClr val="tx1"/>
            </a:solidFill>
            <a:prstDash val="solid"/>
            <a:miter lim="800000"/>
          </a:ln>
          <a:effectLst/>
        </p:spPr>
      </p:cxnSp>
      <p:cxnSp>
        <p:nvCxnSpPr>
          <p:cNvPr id="19" name="Raven povezovalnik 18"/>
          <p:cNvCxnSpPr/>
          <p:nvPr/>
        </p:nvCxnSpPr>
        <p:spPr>
          <a:xfrm flipV="1">
            <a:off x="1824355" y="4354092"/>
            <a:ext cx="234754" cy="11012"/>
          </a:xfrm>
          <a:prstGeom prst="line">
            <a:avLst/>
          </a:prstGeom>
          <a:noFill/>
          <a:ln w="76200" cap="flat" cmpd="sng" algn="ctr">
            <a:solidFill>
              <a:schemeClr val="tx1"/>
            </a:solidFill>
            <a:prstDash val="solid"/>
            <a:miter lim="800000"/>
          </a:ln>
          <a:effectLst/>
        </p:spPr>
      </p:cxnSp>
      <p:cxnSp>
        <p:nvCxnSpPr>
          <p:cNvPr id="20" name="Raven povezovalnik 19"/>
          <p:cNvCxnSpPr/>
          <p:nvPr/>
        </p:nvCxnSpPr>
        <p:spPr>
          <a:xfrm flipV="1">
            <a:off x="1810069" y="5085184"/>
            <a:ext cx="249041" cy="1"/>
          </a:xfrm>
          <a:prstGeom prst="line">
            <a:avLst/>
          </a:prstGeom>
          <a:noFill/>
          <a:ln w="76200" cap="flat" cmpd="sng" algn="ctr">
            <a:solidFill>
              <a:schemeClr val="tx1"/>
            </a:solidFill>
            <a:prstDash val="solid"/>
            <a:miter lim="800000"/>
          </a:ln>
          <a:effectLst/>
        </p:spPr>
      </p:cxnSp>
      <p:cxnSp>
        <p:nvCxnSpPr>
          <p:cNvPr id="21" name="Raven povezovalnik 20"/>
          <p:cNvCxnSpPr/>
          <p:nvPr/>
        </p:nvCxnSpPr>
        <p:spPr>
          <a:xfrm>
            <a:off x="1744785" y="5775781"/>
            <a:ext cx="314325" cy="0"/>
          </a:xfrm>
          <a:prstGeom prst="line">
            <a:avLst/>
          </a:prstGeom>
          <a:noFill/>
          <a:ln w="76200" cap="flat" cmpd="sng" algn="ctr">
            <a:solidFill>
              <a:schemeClr val="tx1"/>
            </a:solidFill>
            <a:prstDash val="solid"/>
            <a:miter lim="800000"/>
          </a:ln>
          <a:effectLst/>
        </p:spPr>
      </p:cxn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4843628" y="2316179"/>
            <a:ext cx="1565408" cy="475302"/>
          </a:xfrm>
          <a:prstGeom prst="rect">
            <a:avLst/>
          </a:prstGeom>
          <a:solidFill>
            <a:srgbClr val="FFFFFF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sl-SI" sz="10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Koordinacija obravnave v skupnosti</a:t>
            </a:r>
            <a:endParaRPr lang="sl-SI" altLang="sl-SI" sz="1000" dirty="0">
              <a:solidFill>
                <a:srgbClr val="C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l-SI" altLang="sl-SI" sz="1000" dirty="0">
                <a:solidFill>
                  <a:srgbClr val="C00000"/>
                </a:solidFill>
                <a:latin typeface="Calibri" panose="020F0502020204030204" pitchFamily="34" charset="0"/>
              </a:rPr>
              <a:t>III./1</a:t>
            </a:r>
            <a:endParaRPr lang="es-ES" altLang="sl-SI" sz="1000" dirty="0">
              <a:solidFill>
                <a:srgbClr val="000000"/>
              </a:solidFill>
            </a:endParaRPr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4843628" y="3444983"/>
            <a:ext cx="1561880" cy="2375597"/>
          </a:xfrm>
          <a:prstGeom prst="rect">
            <a:avLst/>
          </a:prstGeom>
          <a:solidFill>
            <a:srgbClr val="FFFFFF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sl-SI" sz="10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Služba za koordinacijo in pomoč žrtvam</a:t>
            </a:r>
            <a:endParaRPr lang="sl-SI" altLang="sl-SI" sz="1000" dirty="0">
              <a:solidFill>
                <a:srgbClr val="C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l-SI" altLang="sl-SI" sz="10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III./3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l-SI" altLang="sl-SI" sz="1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</a:t>
            </a:r>
            <a:r>
              <a:rPr lang="es-ES" altLang="sl-SI" sz="1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nterventna služba</a:t>
            </a:r>
            <a:r>
              <a:rPr lang="sl-SI" altLang="sl-SI" sz="1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III./3.1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sl-SI" sz="11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sl-SI" altLang="sl-SI" sz="12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s-ES" altLang="sl-SI" dirty="0">
              <a:solidFill>
                <a:srgbClr val="000000"/>
              </a:solidFill>
            </a:endParaRPr>
          </a:p>
        </p:txBody>
      </p:sp>
      <p:sp>
        <p:nvSpPr>
          <p:cNvPr id="27" name="Rectangle 2"/>
          <p:cNvSpPr>
            <a:spLocks noChangeArrowheads="1"/>
          </p:cNvSpPr>
          <p:nvPr/>
        </p:nvSpPr>
        <p:spPr bwMode="auto">
          <a:xfrm>
            <a:off x="8283296" y="1925307"/>
            <a:ext cx="2190750" cy="476250"/>
          </a:xfrm>
          <a:prstGeom prst="rect">
            <a:avLst/>
          </a:prstGeom>
          <a:solidFill>
            <a:srgbClr val="FFFFFF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sl-SI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Finančno računovodska služba</a:t>
            </a:r>
            <a:endParaRPr lang="sl-SI" altLang="sl-SI" sz="12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l-SI" altLang="sl-SI" sz="1200" dirty="0">
                <a:solidFill>
                  <a:srgbClr val="000000"/>
                </a:solidFill>
                <a:latin typeface="Calibri" panose="020F0502020204030204" pitchFamily="34" charset="0"/>
              </a:rPr>
              <a:t>II./1</a:t>
            </a:r>
            <a:endParaRPr lang="es-ES" altLang="sl-SI" sz="1200" dirty="0">
              <a:solidFill>
                <a:srgbClr val="000000"/>
              </a:solidFill>
            </a:endParaRP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8300532" y="2575535"/>
            <a:ext cx="2190750" cy="476250"/>
          </a:xfrm>
          <a:prstGeom prst="rect">
            <a:avLst/>
          </a:prstGeom>
          <a:solidFill>
            <a:srgbClr val="FFFFFF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sl-SI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Kadrovsko pravna služba</a:t>
            </a:r>
            <a:endParaRPr lang="sl-SI" altLang="sl-SI" sz="12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l-SI" altLang="sl-SI" sz="1200" dirty="0">
                <a:solidFill>
                  <a:srgbClr val="000000"/>
                </a:solidFill>
                <a:latin typeface="Calibri" panose="020F0502020204030204" pitchFamily="34" charset="0"/>
              </a:rPr>
              <a:t>II./2</a:t>
            </a:r>
            <a:endParaRPr lang="es-ES" altLang="sl-SI" dirty="0">
              <a:solidFill>
                <a:srgbClr val="000000"/>
              </a:solidFill>
            </a:endParaRP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8300532" y="3219397"/>
            <a:ext cx="2190750" cy="605874"/>
          </a:xfrm>
          <a:prstGeom prst="rect">
            <a:avLst/>
          </a:prstGeom>
          <a:solidFill>
            <a:srgbClr val="FFFFFF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sl-SI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Služba za administracijo</a:t>
            </a:r>
            <a:r>
              <a:rPr lang="sl-SI" altLang="sl-SI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in tehnično podporo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l-SI" altLang="sl-SI" sz="1200" dirty="0">
                <a:solidFill>
                  <a:srgbClr val="000000"/>
                </a:solidFill>
                <a:latin typeface="Calibri" panose="020F0502020204030204" pitchFamily="34" charset="0"/>
              </a:rPr>
              <a:t>II./3</a:t>
            </a:r>
            <a:endParaRPr lang="es-ES" altLang="sl-SI" dirty="0">
              <a:solidFill>
                <a:srgbClr val="000000"/>
              </a:solidFill>
            </a:endParaRP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l-SI">
              <a:solidFill>
                <a:srgbClr val="000000"/>
              </a:solidFill>
            </a:endParaRPr>
          </a:p>
        </p:txBody>
      </p:sp>
      <p:sp>
        <p:nvSpPr>
          <p:cNvPr id="45" name="Pravokotnik 48"/>
          <p:cNvSpPr>
            <a:spLocks noChangeArrowheads="1"/>
          </p:cNvSpPr>
          <p:nvPr/>
        </p:nvSpPr>
        <p:spPr bwMode="auto">
          <a:xfrm>
            <a:off x="6757764" y="4557790"/>
            <a:ext cx="3022491" cy="1536209"/>
          </a:xfrm>
          <a:prstGeom prst="rect">
            <a:avLst/>
          </a:prstGeom>
          <a:solidFill>
            <a:srgbClr val="FFFFFF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l-SI" altLang="sl-SI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Materinski dom Maribor VI./1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l-SI" altLang="sl-SI" sz="90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PIKA</a:t>
            </a:r>
            <a:r>
              <a:rPr lang="sl-SI" altLang="sl-SI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 Dnevni center za otroke in mladostnike Maribor VI./2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l-SI" altLang="sl-SI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Svetovalnica za žrtve nasilja in zlorab Maribor VI./3</a:t>
            </a:r>
            <a:endParaRPr lang="es-ES" altLang="sl-SI" sz="9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l-SI" altLang="sl-SI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Varna hiša Maribor VI./4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l-SI" altLang="sl-SI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Zavetišče za brezdomce Maribor VI./5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l-SI" altLang="sl-SI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Koordinator za romska vprašanja VI./6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l-SI" altLang="sl-SI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Center socialno preventivnih dejavnosti VI./7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s-ES" altLang="sl-SI" sz="1100" dirty="0">
              <a:solidFill>
                <a:srgbClr val="000000"/>
              </a:solidFill>
              <a:ea typeface="Times New Roman" panose="02020603050405020304" pitchFamily="18" charset="0"/>
            </a:endParaRPr>
          </a:p>
        </p:txBody>
      </p:sp>
      <p:sp>
        <p:nvSpPr>
          <p:cNvPr id="2" name="Pravokotnik 1"/>
          <p:cNvSpPr/>
          <p:nvPr/>
        </p:nvSpPr>
        <p:spPr>
          <a:xfrm>
            <a:off x="3572599" y="3804473"/>
            <a:ext cx="1195796" cy="474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800" dirty="0">
                <a:solidFill>
                  <a:schemeClr val="tx1"/>
                </a:solidFill>
              </a:rPr>
              <a:t> Pomoč na domu, enota Pesnica V./4.1</a:t>
            </a:r>
          </a:p>
        </p:txBody>
      </p:sp>
      <p:sp>
        <p:nvSpPr>
          <p:cNvPr id="31" name="Pravokotnik 30"/>
          <p:cNvSpPr/>
          <p:nvPr/>
        </p:nvSpPr>
        <p:spPr>
          <a:xfrm>
            <a:off x="3582489" y="4453999"/>
            <a:ext cx="1178642" cy="1891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tx1"/>
                </a:solidFill>
              </a:rPr>
              <a:t>SPPD V./4.2</a:t>
            </a:r>
          </a:p>
        </p:txBody>
      </p:sp>
      <p:sp>
        <p:nvSpPr>
          <p:cNvPr id="36" name="Pravokotnik 35"/>
          <p:cNvSpPr/>
          <p:nvPr/>
        </p:nvSpPr>
        <p:spPr>
          <a:xfrm>
            <a:off x="3540200" y="5689684"/>
            <a:ext cx="1152961" cy="2730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800" dirty="0">
                <a:solidFill>
                  <a:schemeClr val="tx1"/>
                </a:solidFill>
              </a:rPr>
              <a:t>Počitniški program za otroke V./6.1</a:t>
            </a:r>
          </a:p>
        </p:txBody>
      </p:sp>
      <p:cxnSp>
        <p:nvCxnSpPr>
          <p:cNvPr id="38" name="Raven puščični povezovalnik 37"/>
          <p:cNvCxnSpPr>
            <a:stCxn id="13" idx="1"/>
            <a:endCxn id="2" idx="1"/>
          </p:cNvCxnSpPr>
          <p:nvPr/>
        </p:nvCxnSpPr>
        <p:spPr>
          <a:xfrm flipV="1">
            <a:off x="3493116" y="4041562"/>
            <a:ext cx="79483" cy="3682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aven puščični povezovalnik 39"/>
          <p:cNvCxnSpPr>
            <a:endCxn id="31" idx="1"/>
          </p:cNvCxnSpPr>
          <p:nvPr/>
        </p:nvCxnSpPr>
        <p:spPr>
          <a:xfrm flipV="1">
            <a:off x="3492728" y="4548599"/>
            <a:ext cx="89761" cy="15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aven puščični povezovalnik 49"/>
          <p:cNvCxnSpPr/>
          <p:nvPr/>
        </p:nvCxnSpPr>
        <p:spPr>
          <a:xfrm flipV="1">
            <a:off x="3400797" y="5431025"/>
            <a:ext cx="110707" cy="73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aven puščični povezovalnik 51"/>
          <p:cNvCxnSpPr>
            <a:stCxn id="15" idx="3"/>
          </p:cNvCxnSpPr>
          <p:nvPr/>
        </p:nvCxnSpPr>
        <p:spPr>
          <a:xfrm flipV="1">
            <a:off x="3473692" y="5720308"/>
            <a:ext cx="48329" cy="1002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aven puščični povezovalnik 53"/>
          <p:cNvCxnSpPr>
            <a:endCxn id="36" idx="1"/>
          </p:cNvCxnSpPr>
          <p:nvPr/>
        </p:nvCxnSpPr>
        <p:spPr>
          <a:xfrm>
            <a:off x="3376124" y="5544959"/>
            <a:ext cx="164076" cy="2812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Pravokotnik 36"/>
          <p:cNvSpPr/>
          <p:nvPr/>
        </p:nvSpPr>
        <p:spPr>
          <a:xfrm>
            <a:off x="4829865" y="2885779"/>
            <a:ext cx="1575643" cy="4065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sl-SI" sz="10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Koordinacija </a:t>
            </a:r>
            <a:r>
              <a:rPr lang="sl-SI" altLang="sl-SI" sz="10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invalidskega varstva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l-SI" altLang="sl-SI" sz="1000" dirty="0">
                <a:solidFill>
                  <a:srgbClr val="C00000"/>
                </a:solidFill>
                <a:latin typeface="Calibri" panose="020F0502020204030204" pitchFamily="34" charset="0"/>
              </a:rPr>
              <a:t>III./2</a:t>
            </a:r>
            <a:endParaRPr lang="es-ES" altLang="sl-SI" sz="1000" dirty="0">
              <a:solidFill>
                <a:srgbClr val="C00000"/>
              </a:solidFill>
            </a:endParaRPr>
          </a:p>
        </p:txBody>
      </p:sp>
      <p:sp>
        <p:nvSpPr>
          <p:cNvPr id="49" name="Pravokotnik 15"/>
          <p:cNvSpPr>
            <a:spLocks noChangeArrowheads="1"/>
          </p:cNvSpPr>
          <p:nvPr/>
        </p:nvSpPr>
        <p:spPr bwMode="auto">
          <a:xfrm>
            <a:off x="3564624" y="1101081"/>
            <a:ext cx="1427175" cy="555967"/>
          </a:xfrm>
          <a:prstGeom prst="rect">
            <a:avLst/>
          </a:prstGeom>
          <a:gradFill flip="none" rotWithShape="1">
            <a:gsLst>
              <a:gs pos="55500">
                <a:srgbClr val="D8B5B6"/>
              </a:gs>
              <a:gs pos="37000">
                <a:srgbClr val="D07979"/>
              </a:gs>
              <a:gs pos="0">
                <a:srgbClr val="C000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sl-SI" altLang="sl-SI" sz="16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l-SI" altLang="sl-SI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Strokovna služba ZUPJS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l-SI" altLang="sl-SI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(IV.)</a:t>
            </a:r>
            <a:endParaRPr lang="es-ES" altLang="sl-SI" sz="12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sl-SI" dirty="0">
              <a:solidFill>
                <a:srgbClr val="000000"/>
              </a:solidFill>
            </a:endParaRPr>
          </a:p>
        </p:txBody>
      </p:sp>
      <p:cxnSp>
        <p:nvCxnSpPr>
          <p:cNvPr id="41" name="Raven puščični povezovalnik 40"/>
          <p:cNvCxnSpPr>
            <a:endCxn id="5" idx="0"/>
          </p:cNvCxnSpPr>
          <p:nvPr/>
        </p:nvCxnSpPr>
        <p:spPr>
          <a:xfrm>
            <a:off x="4829865" y="907935"/>
            <a:ext cx="804238" cy="827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aven puščični povezovalnik 45"/>
          <p:cNvCxnSpPr>
            <a:stCxn id="4" idx="3"/>
          </p:cNvCxnSpPr>
          <p:nvPr/>
        </p:nvCxnSpPr>
        <p:spPr>
          <a:xfrm>
            <a:off x="5014840" y="450735"/>
            <a:ext cx="3642474" cy="8247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Pravokotnik 50"/>
          <p:cNvSpPr>
            <a:spLocks noChangeArrowheads="1"/>
          </p:cNvSpPr>
          <p:nvPr/>
        </p:nvSpPr>
        <p:spPr bwMode="auto">
          <a:xfrm>
            <a:off x="7196303" y="3896977"/>
            <a:ext cx="2145414" cy="593626"/>
          </a:xfrm>
          <a:prstGeom prst="rect">
            <a:avLst/>
          </a:prstGeom>
          <a:gradFill flip="none" rotWithShape="1">
            <a:gsLst>
              <a:gs pos="55500">
                <a:srgbClr val="D8B5B6"/>
              </a:gs>
              <a:gs pos="37000">
                <a:srgbClr val="D07979"/>
              </a:gs>
              <a:gs pos="0">
                <a:srgbClr val="C000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sl-S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l-SI" altLang="sl-SI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Socialno varstveni programi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l-SI" altLang="sl-SI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(VI.)</a:t>
            </a:r>
            <a:endParaRPr lang="es-ES" altLang="sl-SI" sz="1200" dirty="0">
              <a:solidFill>
                <a:srgbClr val="000000"/>
              </a:solidFill>
              <a:ea typeface="Times New Roman" panose="02020603050405020304" pitchFamily="18" charset="0"/>
            </a:endParaRPr>
          </a:p>
        </p:txBody>
      </p:sp>
      <p:sp>
        <p:nvSpPr>
          <p:cNvPr id="22" name="Pravokotnik 21"/>
          <p:cNvSpPr/>
          <p:nvPr/>
        </p:nvSpPr>
        <p:spPr>
          <a:xfrm>
            <a:off x="5007454" y="4682718"/>
            <a:ext cx="1180250" cy="4292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l-SI" altLang="sl-SI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Krizni center</a:t>
            </a:r>
            <a:r>
              <a:rPr lang="sl-SI" altLang="sl-SI" sz="1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sl-SI" altLang="sl-SI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za žrtve nasilja v družini (KCŽ)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l-SI" altLang="sl-SI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III./3.3</a:t>
            </a:r>
          </a:p>
        </p:txBody>
      </p:sp>
      <p:sp>
        <p:nvSpPr>
          <p:cNvPr id="53" name="Pravokotnik 52"/>
          <p:cNvSpPr/>
          <p:nvPr/>
        </p:nvSpPr>
        <p:spPr>
          <a:xfrm>
            <a:off x="5014563" y="4195270"/>
            <a:ext cx="1173141" cy="393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800" dirty="0">
                <a:solidFill>
                  <a:srgbClr val="000000"/>
                </a:solidFill>
                <a:latin typeface="Calibri" panose="020F0502020204030204" pitchFamily="34" charset="0"/>
              </a:rPr>
              <a:t>Krizni center za otroke in mladostnike (KCM)</a:t>
            </a:r>
          </a:p>
          <a:p>
            <a:pPr algn="ctr"/>
            <a:r>
              <a:rPr lang="sl-SI" sz="800" dirty="0">
                <a:solidFill>
                  <a:srgbClr val="000000"/>
                </a:solidFill>
                <a:latin typeface="Calibri" panose="020F0502020204030204" pitchFamily="34" charset="0"/>
              </a:rPr>
              <a:t>III./3.2</a:t>
            </a:r>
            <a:endParaRPr lang="sl-SI" sz="800" dirty="0"/>
          </a:p>
        </p:txBody>
      </p:sp>
      <p:cxnSp>
        <p:nvCxnSpPr>
          <p:cNvPr id="43" name="Raven puščični povezovalnik 42"/>
          <p:cNvCxnSpPr/>
          <p:nvPr/>
        </p:nvCxnSpPr>
        <p:spPr>
          <a:xfrm>
            <a:off x="5007454" y="834189"/>
            <a:ext cx="2890148" cy="30263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aven puščični povezovalnik 54"/>
          <p:cNvCxnSpPr/>
          <p:nvPr/>
        </p:nvCxnSpPr>
        <p:spPr>
          <a:xfrm>
            <a:off x="4375799" y="907935"/>
            <a:ext cx="215954" cy="1931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8"/>
          <p:cNvSpPr>
            <a:spLocks noChangeArrowheads="1"/>
          </p:cNvSpPr>
          <p:nvPr/>
        </p:nvSpPr>
        <p:spPr bwMode="auto">
          <a:xfrm>
            <a:off x="4843629" y="5914878"/>
            <a:ext cx="1561880" cy="559204"/>
          </a:xfrm>
          <a:prstGeom prst="rect">
            <a:avLst/>
          </a:prstGeom>
          <a:solidFill>
            <a:srgbClr val="FFFFFF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sl-SI" sz="10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Mobilna strokovna služba</a:t>
            </a:r>
            <a:endParaRPr lang="sl-SI" altLang="sl-SI" sz="1000" dirty="0">
              <a:solidFill>
                <a:srgbClr val="C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l-SI" altLang="sl-SI" sz="1000" dirty="0">
                <a:solidFill>
                  <a:srgbClr val="C00000"/>
                </a:solidFill>
                <a:latin typeface="Calibri" panose="020F0502020204030204" pitchFamily="34" charset="0"/>
              </a:rPr>
              <a:t>III./4</a:t>
            </a:r>
            <a:endParaRPr lang="es-ES" altLang="sl-SI" sz="1200" dirty="0">
              <a:solidFill>
                <a:srgbClr val="000000"/>
              </a:solidFill>
            </a:endParaRPr>
          </a:p>
        </p:txBody>
      </p:sp>
      <p:sp>
        <p:nvSpPr>
          <p:cNvPr id="58" name="Pravokotnik 15"/>
          <p:cNvSpPr>
            <a:spLocks noChangeArrowheads="1"/>
          </p:cNvSpPr>
          <p:nvPr/>
        </p:nvSpPr>
        <p:spPr bwMode="auto">
          <a:xfrm>
            <a:off x="1741381" y="1101081"/>
            <a:ext cx="1420313" cy="555967"/>
          </a:xfrm>
          <a:prstGeom prst="rect">
            <a:avLst/>
          </a:prstGeom>
          <a:gradFill flip="none" rotWithShape="1">
            <a:gsLst>
              <a:gs pos="55500">
                <a:srgbClr val="D8B5B6"/>
              </a:gs>
              <a:gs pos="37000">
                <a:srgbClr val="D07979"/>
              </a:gs>
              <a:gs pos="0">
                <a:srgbClr val="C000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sl-SI" altLang="sl-SI" sz="16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l-SI" altLang="sl-SI" sz="1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ENOTE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l-SI" altLang="sl-SI" sz="1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(V.) </a:t>
            </a:r>
            <a:endParaRPr lang="es-ES" altLang="sl-SI" sz="16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sl-SI" dirty="0">
              <a:solidFill>
                <a:srgbClr val="000000"/>
              </a:solidFill>
            </a:endParaRPr>
          </a:p>
        </p:txBody>
      </p:sp>
      <p:sp>
        <p:nvSpPr>
          <p:cNvPr id="47" name="Pravokotnik 46"/>
          <p:cNvSpPr/>
          <p:nvPr/>
        </p:nvSpPr>
        <p:spPr>
          <a:xfrm>
            <a:off x="5007454" y="5235520"/>
            <a:ext cx="1180250" cy="457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l-SI" altLang="sl-SI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Krizni center</a:t>
            </a:r>
            <a:r>
              <a:rPr lang="sl-SI" altLang="sl-SI" sz="1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sl-SI" altLang="sl-SI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za otroke Palček Maribor (KCO)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l-SI" altLang="sl-SI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III./3.4</a:t>
            </a:r>
          </a:p>
        </p:txBody>
      </p:sp>
      <p:cxnSp>
        <p:nvCxnSpPr>
          <p:cNvPr id="23" name="Raven puščični povezovalnik 22"/>
          <p:cNvCxnSpPr/>
          <p:nvPr/>
        </p:nvCxnSpPr>
        <p:spPr>
          <a:xfrm>
            <a:off x="5014563" y="609284"/>
            <a:ext cx="1066171" cy="396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Pravokotnik 15"/>
          <p:cNvSpPr>
            <a:spLocks noChangeArrowheads="1"/>
          </p:cNvSpPr>
          <p:nvPr/>
        </p:nvSpPr>
        <p:spPr bwMode="auto">
          <a:xfrm>
            <a:off x="5881079" y="1038053"/>
            <a:ext cx="1562457" cy="634404"/>
          </a:xfrm>
          <a:prstGeom prst="rect">
            <a:avLst/>
          </a:prstGeom>
          <a:gradFill flip="none" rotWithShape="1">
            <a:gsLst>
              <a:gs pos="55500">
                <a:srgbClr val="D8B5B6"/>
              </a:gs>
              <a:gs pos="37000">
                <a:srgbClr val="D07979"/>
              </a:gs>
              <a:gs pos="0">
                <a:srgbClr val="C000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sl-SI" altLang="sl-SI" sz="16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l-SI" altLang="sl-SI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Vstopna točka za dolgotrajno oskrbo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l-SI" altLang="sl-SI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(VII.)</a:t>
            </a:r>
            <a:endParaRPr lang="es-ES" altLang="sl-SI" sz="12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sl-SI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876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917</TotalTime>
  <Words>243</Words>
  <Application>Microsoft Office PowerPoint</Application>
  <PresentationFormat>Širokozaslonsko</PresentationFormat>
  <Paragraphs>62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Diseño predeterminado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CSD</dc:creator>
  <cp:lastModifiedBy>Nataša Zorec</cp:lastModifiedBy>
  <cp:revision>93</cp:revision>
  <cp:lastPrinted>2018-09-10T06:19:26Z</cp:lastPrinted>
  <dcterms:created xsi:type="dcterms:W3CDTF">2018-06-29T12:14:27Z</dcterms:created>
  <dcterms:modified xsi:type="dcterms:W3CDTF">2024-12-06T07:51:44Z</dcterms:modified>
</cp:coreProperties>
</file>